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0563D-34AD-4644-A453-BA1E327A5BFE}" v="1" dt="2023-01-18T15:56:33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andi, Federica" userId="4e3865d9-1f84-402d-b0f4-451128ee72ff" providerId="ADAL" clId="{7EB0563D-34AD-4644-A453-BA1E327A5BFE}"/>
    <pc:docChg chg="undo custSel modSld">
      <pc:chgData name="Lorandi, Federica" userId="4e3865d9-1f84-402d-b0f4-451128ee72ff" providerId="ADAL" clId="{7EB0563D-34AD-4644-A453-BA1E327A5BFE}" dt="2023-01-18T16:28:49.280" v="23" actId="207"/>
      <pc:docMkLst>
        <pc:docMk/>
      </pc:docMkLst>
      <pc:sldChg chg="modSp mod">
        <pc:chgData name="Lorandi, Federica" userId="4e3865d9-1f84-402d-b0f4-451128ee72ff" providerId="ADAL" clId="{7EB0563D-34AD-4644-A453-BA1E327A5BFE}" dt="2023-01-18T16:27:50.812" v="19" actId="108"/>
        <pc:sldMkLst>
          <pc:docMk/>
          <pc:sldMk cId="1904366266" sldId="258"/>
        </pc:sldMkLst>
        <pc:spChg chg="mod">
          <ac:chgData name="Lorandi, Federica" userId="4e3865d9-1f84-402d-b0f4-451128ee72ff" providerId="ADAL" clId="{7EB0563D-34AD-4644-A453-BA1E327A5BFE}" dt="2023-01-18T16:27:50.812" v="19" actId="108"/>
          <ac:spMkLst>
            <pc:docMk/>
            <pc:sldMk cId="1904366266" sldId="258"/>
            <ac:spMk id="3" creationId="{CFEF13BE-FFD7-0979-59A3-7F43748B9931}"/>
          </ac:spMkLst>
        </pc:spChg>
        <pc:spChg chg="mod">
          <ac:chgData name="Lorandi, Federica" userId="4e3865d9-1f84-402d-b0f4-451128ee72ff" providerId="ADAL" clId="{7EB0563D-34AD-4644-A453-BA1E327A5BFE}" dt="2023-01-18T16:27:45.282" v="18" actId="1076"/>
          <ac:spMkLst>
            <pc:docMk/>
            <pc:sldMk cId="1904366266" sldId="258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7EB0563D-34AD-4644-A453-BA1E327A5BFE}" dt="2023-01-18T16:28:49.280" v="23" actId="207"/>
        <pc:sldMkLst>
          <pc:docMk/>
          <pc:sldMk cId="2670973217" sldId="264"/>
        </pc:sldMkLst>
        <pc:spChg chg="mod">
          <ac:chgData name="Lorandi, Federica" userId="4e3865d9-1f84-402d-b0f4-451128ee72ff" providerId="ADAL" clId="{7EB0563D-34AD-4644-A453-BA1E327A5BFE}" dt="2023-01-18T16:28:49.280" v="23" actId="207"/>
          <ac:spMkLst>
            <pc:docMk/>
            <pc:sldMk cId="2670973217" sldId="264"/>
            <ac:spMk id="5" creationId="{E745AEB3-B0F3-1DC0-077A-46F42B4D095F}"/>
          </ac:spMkLst>
        </pc:spChg>
        <pc:spChg chg="mod">
          <ac:chgData name="Lorandi, Federica" userId="4e3865d9-1f84-402d-b0f4-451128ee72ff" providerId="ADAL" clId="{7EB0563D-34AD-4644-A453-BA1E327A5BFE}" dt="2023-01-18T15:56:40.472" v="8" actId="14100"/>
          <ac:spMkLst>
            <pc:docMk/>
            <pc:sldMk cId="2670973217" sldId="264"/>
            <ac:spMk id="8" creationId="{C7484039-2300-78E2-4806-E2C0162714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Információk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iskolák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és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tanárok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számára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cs typeface="Arial" panose="020B0604020202020204" pitchFamily="34" charset="0"/>
              </a:rPr>
              <a:t>Az EU szerepe a humanitárius segítségnyújtási műveletekben </a:t>
            </a:r>
            <a:endParaRPr lang="fr-FR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243592" y="1630048"/>
            <a:ext cx="66475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Kérjük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ossza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meg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információs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anyagokat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közösségi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média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csatornáin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vagy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hírleveleiben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nyomtassa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ki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helyezze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ki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hirdetőtáblájára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plakátokat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Tanulóinak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osztályteremben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beszámolhat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versenyről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Nyugodtan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adaptálhatja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anyagokat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saját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igényeihez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Az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anyagaink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videós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verseny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banner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videós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verseny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poszter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felhasználásra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kész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közösségi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média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szövegek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vizuális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anyagok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állítható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négyzet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téglalap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alakú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ppt.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formátumban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Ezek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letölthetők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eszköztárból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Segítsen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nekünk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terjeszteni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hírt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410844" y="341356"/>
            <a:ext cx="6096001" cy="64786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Tudjon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meg </a:t>
            </a:r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többet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Látogasson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DG ECHO </a:t>
            </a:r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weboldalára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https://civil-protection-humanitarian-aid.ec.europa.eu/</a:t>
            </a:r>
            <a:endParaRPr lang="en-US" sz="3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Kövesse</a:t>
            </a:r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DG ECHO-t: 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@ec.humanitarian.aid  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@eu_echo  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  </a:t>
            </a:r>
          </a:p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  </a:t>
            </a:r>
            <a:br>
              <a:rPr lang="en-GB" sz="25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6" y="717254"/>
            <a:ext cx="59028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Tartalomjegyzék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6" y="1989221"/>
            <a:ext cx="554235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6" y="3946357"/>
            <a:ext cx="1014639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5" y="4604083"/>
            <a:ext cx="6471043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631178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7" y="5919536"/>
            <a:ext cx="464224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8" y="1989221"/>
            <a:ext cx="10811399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1. „</a:t>
            </a:r>
            <a:r>
              <a:rPr lang="en-GB" sz="2400" dirty="0" err="1">
                <a:solidFill>
                  <a:schemeClr val="bg1"/>
                </a:solidFill>
              </a:rPr>
              <a:t>Oktatás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bármi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áron</a:t>
            </a:r>
            <a:r>
              <a:rPr lang="en-GB" sz="2400" dirty="0">
                <a:solidFill>
                  <a:schemeClr val="bg1"/>
                </a:solidFill>
              </a:rPr>
              <a:t>” </a:t>
            </a:r>
            <a:r>
              <a:rPr lang="en-GB" sz="2400" dirty="0" err="1">
                <a:solidFill>
                  <a:schemeClr val="bg1"/>
                </a:solidFill>
              </a:rPr>
              <a:t>felhívás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2. Miről szól a kampány?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3. Ki </a:t>
            </a:r>
            <a:r>
              <a:rPr lang="en-GB" sz="2400" dirty="0" err="1">
                <a:solidFill>
                  <a:schemeClr val="bg1"/>
                </a:solidFill>
              </a:rPr>
              <a:t>áll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kampány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mögött</a:t>
            </a:r>
            <a:r>
              <a:rPr lang="en-GB" sz="2400" dirty="0">
                <a:solidFill>
                  <a:schemeClr val="bg1"/>
                </a:solidFill>
              </a:rPr>
              <a:t>? </a:t>
            </a:r>
          </a:p>
          <a:p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4. </a:t>
            </a:r>
            <a:r>
              <a:rPr lang="en-GB" sz="2400" dirty="0" err="1">
                <a:solidFill>
                  <a:schemeClr val="bg1"/>
                </a:solidFill>
              </a:rPr>
              <a:t>Hogyan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támogatja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az</a:t>
            </a:r>
            <a:r>
              <a:rPr lang="en-GB" sz="2400" dirty="0">
                <a:solidFill>
                  <a:schemeClr val="bg1"/>
                </a:solidFill>
              </a:rPr>
              <a:t> EU </a:t>
            </a:r>
            <a:r>
              <a:rPr lang="en-GB" sz="2400" dirty="0" err="1">
                <a:solidFill>
                  <a:schemeClr val="bg1"/>
                </a:solidFill>
              </a:rPr>
              <a:t>az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oktatást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humanitárius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segítségnyújtás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keretében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5. </a:t>
            </a:r>
            <a:r>
              <a:rPr lang="en-GB" sz="2400" dirty="0" err="1">
                <a:solidFill>
                  <a:schemeClr val="bg1"/>
                </a:solidFill>
              </a:rPr>
              <a:t>Hogyan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vehetnek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részt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kampányban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tanárok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6. </a:t>
            </a:r>
            <a:r>
              <a:rPr lang="en-GB" sz="2400" dirty="0" err="1">
                <a:solidFill>
                  <a:schemeClr val="bg1"/>
                </a:solidFill>
              </a:rPr>
              <a:t>Hogyan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vehetnek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részt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tanulók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kampányban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7. </a:t>
            </a:r>
            <a:r>
              <a:rPr lang="en-GB" sz="2400" dirty="0" err="1">
                <a:solidFill>
                  <a:schemeClr val="bg1"/>
                </a:solidFill>
              </a:rPr>
              <a:t>Segítsen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nekünk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terjeszteni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hírt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„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Oktatás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bármi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áron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felhívás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57208" y="1685035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Az EU </a:t>
            </a:r>
            <a:r>
              <a:rPr lang="en-US" sz="2000" dirty="0" err="1"/>
              <a:t>azzal</a:t>
            </a:r>
            <a:r>
              <a:rPr lang="en-US" sz="2000" dirty="0"/>
              <a:t> a </a:t>
            </a:r>
            <a:r>
              <a:rPr lang="en-US" sz="2000" dirty="0" err="1"/>
              <a:t>céllal</a:t>
            </a:r>
            <a:r>
              <a:rPr lang="en-US" sz="2000" dirty="0"/>
              <a:t> </a:t>
            </a:r>
            <a:r>
              <a:rPr lang="en-US" sz="2000" dirty="0" err="1"/>
              <a:t>keresi</a:t>
            </a:r>
            <a:r>
              <a:rPr lang="en-US" sz="2000" dirty="0"/>
              <a:t> </a:t>
            </a:r>
            <a:r>
              <a:rPr lang="en-US" sz="2000" dirty="0" err="1"/>
              <a:t>fel</a:t>
            </a:r>
            <a:r>
              <a:rPr lang="en-US" sz="2000" dirty="0"/>
              <a:t> a </a:t>
            </a:r>
            <a:r>
              <a:rPr lang="en-US" sz="2000" dirty="0" err="1"/>
              <a:t>diákokat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err="1"/>
              <a:t>azok</a:t>
            </a:r>
            <a:r>
              <a:rPr lang="en-US" sz="2000" dirty="0"/>
              <a:t> </a:t>
            </a:r>
            <a:r>
              <a:rPr lang="en-US" sz="2000" dirty="0" err="1"/>
              <a:t>jobban</a:t>
            </a:r>
            <a:r>
              <a:rPr lang="en-US" sz="2000" dirty="0"/>
              <a:t> </a:t>
            </a:r>
            <a:r>
              <a:rPr lang="en-US" sz="2000" dirty="0" err="1"/>
              <a:t>megértsék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oktatás</a:t>
            </a:r>
            <a:r>
              <a:rPr lang="en-US" sz="2000" dirty="0"/>
              <a:t> </a:t>
            </a:r>
            <a:r>
              <a:rPr lang="en-US" sz="2000" dirty="0" err="1"/>
              <a:t>szerepét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fontosságát</a:t>
            </a:r>
            <a:r>
              <a:rPr lang="en-US" sz="2000" dirty="0"/>
              <a:t> </a:t>
            </a:r>
            <a:r>
              <a:rPr lang="en-US" sz="2000" dirty="0" err="1"/>
              <a:t>válsághelyzetekben</a:t>
            </a:r>
            <a:r>
              <a:rPr lang="en-US" sz="2000" dirty="0"/>
              <a:t>.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r>
              <a:rPr lang="en-US" sz="2000" b="1" dirty="0" err="1"/>
              <a:t>Önök</a:t>
            </a:r>
            <a:r>
              <a:rPr lang="en-US" sz="2000" dirty="0"/>
              <a:t>, mint </a:t>
            </a:r>
            <a:r>
              <a:rPr lang="en-US" sz="2000" dirty="0" err="1"/>
              <a:t>média</a:t>
            </a:r>
            <a:r>
              <a:rPr lang="en-US" sz="2000" dirty="0"/>
              <a:t>/film/</a:t>
            </a:r>
            <a:r>
              <a:rPr lang="en-US" sz="2000" dirty="0" err="1"/>
              <a:t>újságírás</a:t>
            </a:r>
            <a:r>
              <a:rPr lang="en-US" sz="2000" dirty="0"/>
              <a:t> </a:t>
            </a:r>
            <a:r>
              <a:rPr lang="en-US" sz="2000" dirty="0" err="1"/>
              <a:t>tanárok</a:t>
            </a:r>
            <a:r>
              <a:rPr lang="en-US" sz="2000" dirty="0"/>
              <a:t>, </a:t>
            </a:r>
            <a:r>
              <a:rPr lang="en-US" sz="2000" dirty="0" err="1"/>
              <a:t>egyedülálló</a:t>
            </a:r>
            <a:r>
              <a:rPr lang="en-US" sz="2000" dirty="0"/>
              <a:t> </a:t>
            </a:r>
            <a:r>
              <a:rPr lang="en-US" sz="2000" dirty="0" err="1"/>
              <a:t>helyzetben</a:t>
            </a:r>
            <a:r>
              <a:rPr lang="en-US" sz="2000" dirty="0"/>
              <a:t> </a:t>
            </a:r>
            <a:r>
              <a:rPr lang="en-US" sz="2000" dirty="0" err="1"/>
              <a:t>vannak</a:t>
            </a:r>
            <a:r>
              <a:rPr lang="en-US" sz="2000" dirty="0"/>
              <a:t> </a:t>
            </a:r>
            <a:r>
              <a:rPr lang="en-US" sz="2000" dirty="0" err="1"/>
              <a:t>ahhoz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: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edukálják</a:t>
            </a:r>
            <a:r>
              <a:rPr lang="en-US" sz="2000" b="1" dirty="0"/>
              <a:t> </a:t>
            </a:r>
            <a:r>
              <a:rPr lang="en-US" sz="2000" b="1" dirty="0" err="1"/>
              <a:t>és</a:t>
            </a:r>
            <a:r>
              <a:rPr lang="en-US" sz="2000" b="1" dirty="0"/>
              <a:t> </a:t>
            </a:r>
            <a:r>
              <a:rPr lang="en-US" sz="2000" b="1" dirty="0" err="1"/>
              <a:t>segítsék</a:t>
            </a:r>
            <a:r>
              <a:rPr lang="en-US" sz="2000" b="1" dirty="0"/>
              <a:t> a </a:t>
            </a:r>
            <a:r>
              <a:rPr lang="en-US" sz="2000" b="1" dirty="0" err="1"/>
              <a:t>diákokat</a:t>
            </a:r>
            <a:r>
              <a:rPr lang="en-US" sz="2000" b="1" dirty="0"/>
              <a:t> </a:t>
            </a:r>
            <a:r>
              <a:rPr lang="en-US" sz="2000" b="1" dirty="0" err="1"/>
              <a:t>abban</a:t>
            </a:r>
            <a:r>
              <a:rPr lang="en-US" sz="2000" b="1" dirty="0"/>
              <a:t>, </a:t>
            </a:r>
            <a:r>
              <a:rPr lang="en-US" sz="2000" b="1" dirty="0" err="1"/>
              <a:t>hogy</a:t>
            </a:r>
            <a:r>
              <a:rPr lang="en-US" sz="2000" b="1" dirty="0"/>
              <a:t> </a:t>
            </a:r>
            <a:r>
              <a:rPr lang="en-US" sz="2000" b="1" dirty="0" err="1"/>
              <a:t>elgondolkodjanak</a:t>
            </a:r>
            <a:r>
              <a:rPr lang="en-US" sz="2000" b="1" dirty="0"/>
              <a:t> </a:t>
            </a:r>
            <a:r>
              <a:rPr lang="en-US" sz="2000" b="1" dirty="0" err="1"/>
              <a:t>az</a:t>
            </a:r>
            <a:r>
              <a:rPr lang="en-US" sz="2000" b="1" dirty="0"/>
              <a:t> </a:t>
            </a:r>
            <a:r>
              <a:rPr lang="en-US" sz="2000" b="1" dirty="0" err="1"/>
              <a:t>oktatás</a:t>
            </a:r>
            <a:r>
              <a:rPr lang="en-US" sz="2000" b="1" dirty="0"/>
              <a:t> </a:t>
            </a:r>
            <a:r>
              <a:rPr lang="en-US" sz="2000" b="1" dirty="0" err="1"/>
              <a:t>fontosságáról</a:t>
            </a:r>
            <a:r>
              <a:rPr lang="en-US" sz="2000" b="1" dirty="0"/>
              <a:t> </a:t>
            </a:r>
            <a:r>
              <a:rPr lang="en-US" sz="2000" b="1" dirty="0" err="1"/>
              <a:t>és</a:t>
            </a:r>
            <a:r>
              <a:rPr lang="en-US" sz="2000" b="1" dirty="0"/>
              <a:t> </a:t>
            </a:r>
            <a:r>
              <a:rPr lang="en-US" sz="2000" b="1" dirty="0" err="1"/>
              <a:t>pozitív</a:t>
            </a:r>
            <a:r>
              <a:rPr lang="en-US" sz="2000" b="1" dirty="0"/>
              <a:t> </a:t>
            </a:r>
            <a:r>
              <a:rPr lang="en-US" sz="2000" b="1" dirty="0" err="1"/>
              <a:t>hatásáról</a:t>
            </a:r>
            <a:r>
              <a:rPr lang="en-US" sz="2000" b="1" dirty="0"/>
              <a:t> a </a:t>
            </a:r>
            <a:r>
              <a:rPr lang="en-US" sz="2000" b="1" dirty="0" err="1"/>
              <a:t>fiatalok</a:t>
            </a:r>
            <a:r>
              <a:rPr lang="en-US" sz="2000" b="1" dirty="0"/>
              <a:t> </a:t>
            </a:r>
            <a:r>
              <a:rPr lang="en-US" sz="2000" b="1" dirty="0" err="1"/>
              <a:t>számára</a:t>
            </a:r>
            <a:r>
              <a:rPr lang="en-US" sz="2000" b="1" dirty="0"/>
              <a:t> </a:t>
            </a:r>
            <a:r>
              <a:rPr lang="en-US" sz="2000" b="1" dirty="0" err="1"/>
              <a:t>válsághelyzetben</a:t>
            </a:r>
            <a:r>
              <a:rPr lang="en-US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ösztönözzék</a:t>
            </a:r>
            <a:r>
              <a:rPr lang="en-US" sz="2000" b="1" dirty="0"/>
              <a:t> a </a:t>
            </a:r>
            <a:r>
              <a:rPr lang="en-US" sz="2000" b="1" dirty="0" err="1"/>
              <a:t>fiatalokat</a:t>
            </a:r>
            <a:r>
              <a:rPr lang="en-US" sz="2000" b="1" dirty="0"/>
              <a:t>, </a:t>
            </a:r>
            <a:r>
              <a:rPr lang="en-US" sz="2000" b="1" dirty="0" err="1"/>
              <a:t>hogy</a:t>
            </a:r>
            <a:r>
              <a:rPr lang="en-US" sz="2000" b="1" dirty="0"/>
              <a:t> </a:t>
            </a:r>
            <a:r>
              <a:rPr lang="en-US" sz="2000" b="1" dirty="0" err="1"/>
              <a:t>használják</a:t>
            </a:r>
            <a:r>
              <a:rPr lang="en-US" sz="2000" b="1" dirty="0"/>
              <a:t> </a:t>
            </a:r>
            <a:r>
              <a:rPr lang="en-US" sz="2000" b="1" dirty="0" err="1"/>
              <a:t>kreatív</a:t>
            </a:r>
            <a:r>
              <a:rPr lang="en-US" sz="2000" b="1" dirty="0"/>
              <a:t> </a:t>
            </a:r>
            <a:r>
              <a:rPr lang="en-US" sz="2000" b="1" dirty="0" err="1"/>
              <a:t>képességeiket</a:t>
            </a:r>
            <a:r>
              <a:rPr lang="en-US" sz="2000" b="1" dirty="0"/>
              <a:t> </a:t>
            </a:r>
            <a:r>
              <a:rPr lang="en-US" sz="2000" b="1" dirty="0" err="1"/>
              <a:t>és</a:t>
            </a:r>
            <a:r>
              <a:rPr lang="en-US" sz="2000" b="1" dirty="0"/>
              <a:t> </a:t>
            </a:r>
            <a:r>
              <a:rPr lang="en-US" sz="2000" b="1" dirty="0" err="1"/>
              <a:t>fejtsék</a:t>
            </a:r>
            <a:r>
              <a:rPr lang="en-US" sz="2000" b="1" dirty="0"/>
              <a:t> ki </a:t>
            </a:r>
            <a:r>
              <a:rPr lang="en-US" sz="2000" b="1" dirty="0" err="1"/>
              <a:t>véleményüket</a:t>
            </a:r>
            <a:r>
              <a:rPr lang="en-US" sz="2000" b="1" dirty="0"/>
              <a:t>.</a:t>
            </a: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5" y="5545155"/>
            <a:ext cx="5277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214357" y="5545155"/>
            <a:ext cx="527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+mj-lt"/>
                <a:ea typeface="+mj-ea"/>
                <a:cs typeface="+mj-cs"/>
              </a:rPr>
              <a:t>Szeretne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többet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megtudni</a:t>
            </a:r>
            <a:r>
              <a:rPr lang="en-GB" sz="2000" b="1" dirty="0">
                <a:latin typeface="+mj-lt"/>
                <a:ea typeface="+mj-ea"/>
                <a:cs typeface="+mj-cs"/>
              </a:rPr>
              <a:t>?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Olvasson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tovább</a:t>
            </a:r>
            <a:r>
              <a:rPr lang="en-GB" sz="2000" b="1" dirty="0">
                <a:latin typeface="+mj-lt"/>
                <a:ea typeface="+mj-ea"/>
                <a:cs typeface="+mj-cs"/>
              </a:rPr>
              <a:t>.</a:t>
            </a:r>
            <a:endParaRPr lang="fr-FR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Miről szól a kampány?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704451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Az „Oktatás, bármi áron" az Európai Polgári Védelem és Humanitárius Segítségnyújtási Műveletek Főigazgatóságának (DG ECHO) kezdeményezése.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</a:t>
            </a:r>
            <a:r>
              <a:rPr lang="hu-HU" sz="1800" dirty="0"/>
              <a:t>z oktatás alapvető jog és alapvető szükséglet a gyermekek számára. A humanitárius válságok világszerte azzal fenyegetnek, hogy a gyermekek és fiatalok oktatását megzavarják. Ez elfogadhatatlan. Alapvető fontosságú, hogy szebb jövőt biztosítsunk számukra, megadjuk nekik a lehetőséget, hogy kibontakoztassák teljes potenciáljukat, és felvértezzük őket a normális életérzésük és biztonságérzetük helyreállításához szükséges készségekkel és védelemmel. Ezt nem szabad megszakítani, függetlenül attól, hogy milyen súlyos a válság. Az oktatás a változás motorja: erőteljes és alapvető fontosságú. Az oktatásnak mindig lehetségesnek kell lennie, történjék bármi. Ezért az EU világszerte befektet az oktatásba a krízissel sújtott területeken.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A kampány célja, hogy a 16-30 év közötti fiatal diákok a hosszú és rövid formátumú dokumentumfilmek, valamint a Mozgásban az oktatás videópályázat segítségével jobban megértsék és átgondolják, hogy az EU által finanszírozott oktatási projektek milyen pozitív hatást gyakorolnak a humanitárius válság által érintett területeken élő fiatalokra.</a:t>
            </a:r>
            <a:br>
              <a:rPr lang="en-US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576528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áll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kampány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mögött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A DG ECHO </a:t>
            </a:r>
            <a:r>
              <a:rPr lang="en-GB" sz="2000" dirty="0" err="1"/>
              <a:t>az</a:t>
            </a:r>
            <a:r>
              <a:rPr lang="en-GB" sz="2000" dirty="0"/>
              <a:t> </a:t>
            </a:r>
            <a:r>
              <a:rPr lang="en-GB" sz="2000" dirty="0" err="1"/>
              <a:t>Európai</a:t>
            </a:r>
            <a:r>
              <a:rPr lang="en-GB" sz="2000" dirty="0"/>
              <a:t> </a:t>
            </a:r>
            <a:r>
              <a:rPr lang="en-GB" sz="2000" dirty="0" err="1"/>
              <a:t>Bizottság</a:t>
            </a:r>
            <a:r>
              <a:rPr lang="en-GB" sz="2000" dirty="0"/>
              <a:t> </a:t>
            </a:r>
            <a:r>
              <a:rPr lang="en-GB" sz="2000" dirty="0" err="1"/>
              <a:t>számos</a:t>
            </a:r>
            <a:r>
              <a:rPr lang="en-GB" sz="2000" dirty="0"/>
              <a:t> </a:t>
            </a:r>
            <a:r>
              <a:rPr lang="en-GB" sz="2000" dirty="0" err="1"/>
              <a:t>speciális</a:t>
            </a:r>
            <a:r>
              <a:rPr lang="en-GB" sz="2000" dirty="0"/>
              <a:t> </a:t>
            </a:r>
            <a:r>
              <a:rPr lang="en-GB" sz="2000" dirty="0" err="1"/>
              <a:t>szervezeti</a:t>
            </a:r>
            <a:r>
              <a:rPr lang="en-GB" sz="2000" dirty="0"/>
              <a:t> </a:t>
            </a:r>
            <a:r>
              <a:rPr lang="en-GB" sz="2000" dirty="0" err="1"/>
              <a:t>egységének</a:t>
            </a:r>
            <a:r>
              <a:rPr lang="en-GB" sz="2000" dirty="0"/>
              <a:t> </a:t>
            </a:r>
            <a:r>
              <a:rPr lang="en-GB" sz="2000" dirty="0" err="1"/>
              <a:t>egyike</a:t>
            </a:r>
            <a:r>
              <a:rPr lang="en-GB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Katasztrófa</a:t>
            </a:r>
            <a:r>
              <a:rPr lang="en-GB" sz="2000" dirty="0"/>
              <a:t> </a:t>
            </a:r>
            <a:r>
              <a:rPr lang="en-GB" sz="2000" dirty="0" err="1"/>
              <a:t>vagy</a:t>
            </a:r>
            <a:r>
              <a:rPr lang="en-GB" sz="2000" dirty="0"/>
              <a:t> </a:t>
            </a:r>
            <a:r>
              <a:rPr lang="en-GB" sz="2000" dirty="0" err="1"/>
              <a:t>humanitárius</a:t>
            </a:r>
            <a:r>
              <a:rPr lang="en-GB" sz="2000" dirty="0"/>
              <a:t> </a:t>
            </a:r>
            <a:r>
              <a:rPr lang="en-GB" sz="2000" dirty="0" err="1"/>
              <a:t>vészhelyzet</a:t>
            </a:r>
            <a:r>
              <a:rPr lang="en-GB" sz="2000" dirty="0"/>
              <a:t> </a:t>
            </a:r>
            <a:r>
              <a:rPr lang="en-GB" sz="2000" dirty="0" err="1"/>
              <a:t>esetén</a:t>
            </a:r>
            <a:r>
              <a:rPr lang="en-GB" sz="2000" dirty="0"/>
              <a:t> a DG ECHO </a:t>
            </a:r>
            <a:r>
              <a:rPr lang="en-GB" sz="2000" dirty="0" err="1"/>
              <a:t>segítséget</a:t>
            </a:r>
            <a:r>
              <a:rPr lang="en-GB" sz="2000" dirty="0"/>
              <a:t> </a:t>
            </a:r>
            <a:r>
              <a:rPr lang="en-GB" sz="2000" dirty="0" err="1"/>
              <a:t>nyújt</a:t>
            </a:r>
            <a:r>
              <a:rPr lang="en-GB" sz="2000" dirty="0"/>
              <a:t> </a:t>
            </a:r>
            <a:r>
              <a:rPr lang="en-GB" sz="2000" dirty="0" err="1"/>
              <a:t>az</a:t>
            </a:r>
            <a:r>
              <a:rPr lang="en-GB" sz="2000" dirty="0"/>
              <a:t> </a:t>
            </a:r>
            <a:r>
              <a:rPr lang="en-GB" sz="2000" dirty="0" err="1"/>
              <a:t>érintett</a:t>
            </a:r>
            <a:r>
              <a:rPr lang="en-GB" sz="2000" dirty="0"/>
              <a:t> </a:t>
            </a:r>
            <a:r>
              <a:rPr lang="en-GB" sz="2000" dirty="0" err="1"/>
              <a:t>országoknak</a:t>
            </a:r>
            <a:r>
              <a:rPr lang="en-GB" sz="2000" dirty="0"/>
              <a:t> </a:t>
            </a:r>
            <a:r>
              <a:rPr lang="en-GB" sz="2000" dirty="0" err="1"/>
              <a:t>és</a:t>
            </a:r>
            <a:r>
              <a:rPr lang="en-GB" sz="2000" dirty="0"/>
              <a:t> a </a:t>
            </a:r>
            <a:r>
              <a:rPr lang="en-GB" sz="2000" dirty="0" err="1"/>
              <a:t>lakosságnak</a:t>
            </a:r>
            <a:r>
              <a:rPr lang="en-GB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</a:t>
            </a:r>
            <a:r>
              <a:rPr lang="en-GB" sz="2000" dirty="0" err="1"/>
              <a:t>szervezet</a:t>
            </a:r>
            <a:r>
              <a:rPr lang="en-GB" sz="2000" dirty="0"/>
              <a:t> 1992 </a:t>
            </a:r>
            <a:r>
              <a:rPr lang="en-GB" sz="2000" dirty="0" err="1"/>
              <a:t>óta</a:t>
            </a:r>
            <a:r>
              <a:rPr lang="en-GB" sz="2000" dirty="0"/>
              <a:t> </a:t>
            </a:r>
            <a:r>
              <a:rPr lang="en-GB" sz="2000" dirty="0" err="1"/>
              <a:t>nyújt</a:t>
            </a:r>
            <a:r>
              <a:rPr lang="en-GB" sz="2000" dirty="0"/>
              <a:t> </a:t>
            </a:r>
            <a:r>
              <a:rPr lang="en-GB" sz="2000" dirty="0" err="1"/>
              <a:t>segítséget</a:t>
            </a:r>
            <a:r>
              <a:rPr lang="en-GB" sz="2000" dirty="0"/>
              <a:t> a </a:t>
            </a:r>
            <a:r>
              <a:rPr lang="en-GB" sz="2000" dirty="0" err="1"/>
              <a:t>rászorulóknak</a:t>
            </a:r>
            <a:r>
              <a:rPr lang="en-GB" sz="2000" dirty="0"/>
              <a:t>. Az EU </a:t>
            </a:r>
            <a:r>
              <a:rPr lang="en-GB" sz="2000" dirty="0" err="1"/>
              <a:t>több</a:t>
            </a:r>
            <a:r>
              <a:rPr lang="en-GB" sz="2000" dirty="0"/>
              <a:t> mint 1 </a:t>
            </a:r>
            <a:r>
              <a:rPr lang="en-GB" sz="2000" dirty="0" err="1"/>
              <a:t>milliárd</a:t>
            </a:r>
            <a:r>
              <a:rPr lang="en-GB" sz="2000" dirty="0"/>
              <a:t> </a:t>
            </a:r>
            <a:r>
              <a:rPr lang="en-GB" sz="2000" dirty="0" err="1"/>
              <a:t>eurós</a:t>
            </a:r>
            <a:r>
              <a:rPr lang="en-GB" sz="2000" dirty="0"/>
              <a:t> </a:t>
            </a:r>
            <a:r>
              <a:rPr lang="en-GB" sz="2000" dirty="0" err="1"/>
              <a:t>éves</a:t>
            </a:r>
            <a:r>
              <a:rPr lang="en-GB" sz="2000" dirty="0"/>
              <a:t> </a:t>
            </a:r>
            <a:r>
              <a:rPr lang="en-GB" sz="2000" dirty="0" err="1"/>
              <a:t>költségvetésével</a:t>
            </a:r>
            <a:r>
              <a:rPr lang="en-GB" sz="2000" dirty="0"/>
              <a:t> a </a:t>
            </a:r>
            <a:r>
              <a:rPr lang="en-GB" sz="2000" dirty="0" err="1"/>
              <a:t>világ</a:t>
            </a:r>
            <a:r>
              <a:rPr lang="en-GB" sz="2000" dirty="0"/>
              <a:t> </a:t>
            </a:r>
            <a:r>
              <a:rPr lang="en-GB" sz="2000" dirty="0" err="1"/>
              <a:t>egyik</a:t>
            </a:r>
            <a:r>
              <a:rPr lang="en-GB" sz="2000" dirty="0"/>
              <a:t> </a:t>
            </a:r>
            <a:r>
              <a:rPr lang="en-GB" sz="2000" dirty="0" err="1"/>
              <a:t>legnagyobb</a:t>
            </a:r>
            <a:r>
              <a:rPr lang="en-GB" sz="2000" dirty="0"/>
              <a:t> </a:t>
            </a:r>
            <a:r>
              <a:rPr lang="en-GB" sz="2000" dirty="0" err="1"/>
              <a:t>humanitárius</a:t>
            </a:r>
            <a:r>
              <a:rPr lang="en-GB" sz="2000" dirty="0"/>
              <a:t> </a:t>
            </a:r>
            <a:r>
              <a:rPr lang="en-GB" sz="2000" dirty="0" err="1"/>
              <a:t>segélyszervezete</a:t>
            </a:r>
            <a:r>
              <a:rPr lang="en-GB" sz="2000" dirty="0"/>
              <a:t>.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DG ECHO 2022-2023-ban </a:t>
            </a:r>
            <a:r>
              <a:rPr lang="en-GB" sz="2000" dirty="0" err="1"/>
              <a:t>elindította</a:t>
            </a:r>
            <a:r>
              <a:rPr lang="en-GB" sz="2000" dirty="0"/>
              <a:t> a #EducationNoMatterWhat </a:t>
            </a:r>
            <a:r>
              <a:rPr lang="en-GB" sz="2000" dirty="0" err="1"/>
              <a:t>kampányt</a:t>
            </a:r>
            <a:r>
              <a:rPr lang="en-GB" sz="2000" dirty="0"/>
              <a:t>, </a:t>
            </a:r>
            <a:r>
              <a:rPr lang="en-GB" sz="2000" dirty="0" err="1"/>
              <a:t>hogy</a:t>
            </a:r>
            <a:r>
              <a:rPr lang="en-GB" sz="2000" dirty="0"/>
              <a:t> </a:t>
            </a:r>
            <a:r>
              <a:rPr lang="en-GB" sz="2000" dirty="0" err="1"/>
              <a:t>felhívja</a:t>
            </a:r>
            <a:r>
              <a:rPr lang="en-GB" sz="2000" dirty="0"/>
              <a:t> a </a:t>
            </a:r>
            <a:r>
              <a:rPr lang="en-GB" sz="2000" dirty="0" err="1"/>
              <a:t>figyelmet</a:t>
            </a:r>
            <a:r>
              <a:rPr lang="en-GB" sz="2000" dirty="0"/>
              <a:t> </a:t>
            </a:r>
            <a:r>
              <a:rPr lang="en-GB" sz="2000" dirty="0" err="1"/>
              <a:t>arra</a:t>
            </a:r>
            <a:r>
              <a:rPr lang="en-GB" sz="2000" dirty="0"/>
              <a:t>, </a:t>
            </a:r>
            <a:r>
              <a:rPr lang="en-GB" sz="2000" dirty="0" err="1"/>
              <a:t>mit</a:t>
            </a:r>
            <a:r>
              <a:rPr lang="en-GB" sz="2000" dirty="0"/>
              <a:t> </a:t>
            </a:r>
            <a:r>
              <a:rPr lang="en-GB" sz="2000" dirty="0" err="1"/>
              <a:t>tesz</a:t>
            </a:r>
            <a:r>
              <a:rPr lang="en-GB" sz="2000" dirty="0"/>
              <a:t> </a:t>
            </a:r>
            <a:r>
              <a:rPr lang="en-GB" sz="2000" dirty="0" err="1"/>
              <a:t>az</a:t>
            </a:r>
            <a:r>
              <a:rPr lang="en-GB" sz="2000" dirty="0"/>
              <a:t> EU </a:t>
            </a:r>
            <a:r>
              <a:rPr lang="en-GB" sz="2000" dirty="0" err="1"/>
              <a:t>annak</a:t>
            </a:r>
            <a:r>
              <a:rPr lang="en-GB" sz="2000" dirty="0"/>
              <a:t> </a:t>
            </a:r>
            <a:r>
              <a:rPr lang="en-GB" sz="2000" dirty="0" err="1"/>
              <a:t>érdekében</a:t>
            </a:r>
            <a:r>
              <a:rPr lang="en-GB" sz="2000" dirty="0"/>
              <a:t>, </a:t>
            </a:r>
            <a:r>
              <a:rPr lang="en-GB" sz="2000" dirty="0" err="1"/>
              <a:t>hogy</a:t>
            </a:r>
            <a:r>
              <a:rPr lang="en-GB" sz="2000" dirty="0"/>
              <a:t> </a:t>
            </a:r>
            <a:r>
              <a:rPr lang="en-GB" sz="2000" dirty="0" err="1"/>
              <a:t>az</a:t>
            </a:r>
            <a:r>
              <a:rPr lang="en-GB" sz="2000" dirty="0"/>
              <a:t> </a:t>
            </a:r>
            <a:r>
              <a:rPr lang="en-GB" sz="2000" dirty="0" err="1"/>
              <a:t>oktatás</a:t>
            </a:r>
            <a:r>
              <a:rPr lang="en-GB" sz="2000" dirty="0"/>
              <a:t> </a:t>
            </a:r>
            <a:r>
              <a:rPr lang="en-GB" sz="2000" dirty="0" err="1"/>
              <a:t>humanitárius</a:t>
            </a:r>
            <a:r>
              <a:rPr lang="en-GB" sz="2000" dirty="0"/>
              <a:t> </a:t>
            </a:r>
            <a:r>
              <a:rPr lang="en-GB" sz="2000" dirty="0" err="1"/>
              <a:t>válsághelyzetekben</a:t>
            </a:r>
            <a:r>
              <a:rPr lang="en-GB" sz="2000" dirty="0"/>
              <a:t> is </a:t>
            </a:r>
            <a:r>
              <a:rPr lang="en-GB" sz="2000" dirty="0" err="1"/>
              <a:t>folytatódjon</a:t>
            </a:r>
            <a:r>
              <a:rPr lang="en-GB" sz="2000" dirty="0"/>
              <a:t>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7" y="628552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Az </a:t>
            </a:r>
            <a:r>
              <a:rPr lang="en-US" sz="1800" dirty="0" err="1"/>
              <a:t>iskolába</a:t>
            </a:r>
            <a:r>
              <a:rPr lang="en-US" sz="1800" dirty="0"/>
              <a:t> </a:t>
            </a:r>
            <a:r>
              <a:rPr lang="en-US" sz="1800" dirty="0" err="1"/>
              <a:t>járás</a:t>
            </a:r>
            <a:r>
              <a:rPr lang="en-US" sz="1800" dirty="0"/>
              <a:t> </a:t>
            </a:r>
            <a:r>
              <a:rPr lang="en-US" sz="1800" dirty="0" err="1"/>
              <a:t>alapvető</a:t>
            </a:r>
            <a:r>
              <a:rPr lang="en-US" sz="1800" dirty="0"/>
              <a:t> jog, de a </a:t>
            </a:r>
            <a:r>
              <a:rPr lang="en-US" sz="1800" dirty="0" err="1"/>
              <a:t>válsághelyzetekben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humanitárius</a:t>
            </a:r>
            <a:r>
              <a:rPr lang="en-US" sz="1800" dirty="0"/>
              <a:t> </a:t>
            </a:r>
            <a:r>
              <a:rPr lang="en-US" sz="1800" dirty="0" err="1"/>
              <a:t>vészhelyzetekben</a:t>
            </a:r>
            <a:r>
              <a:rPr lang="en-US" sz="1800" dirty="0"/>
              <a:t> a </a:t>
            </a:r>
            <a:r>
              <a:rPr lang="en-US" sz="1800" dirty="0" err="1"/>
              <a:t>kiszolgáltatott</a:t>
            </a:r>
            <a:r>
              <a:rPr lang="en-US" sz="1800" dirty="0"/>
              <a:t> </a:t>
            </a:r>
            <a:r>
              <a:rPr lang="en-US" sz="1800" dirty="0" err="1"/>
              <a:t>gyermekek</a:t>
            </a:r>
            <a:r>
              <a:rPr lang="en-US" sz="1800" dirty="0"/>
              <a:t> </a:t>
            </a:r>
            <a:r>
              <a:rPr lang="en-US" sz="1800" dirty="0" err="1"/>
              <a:t>egy</a:t>
            </a:r>
            <a:r>
              <a:rPr lang="en-US" sz="1800" dirty="0"/>
              <a:t> </a:t>
            </a:r>
            <a:r>
              <a:rPr lang="en-US" sz="1800" dirty="0" err="1"/>
              <a:t>része</a:t>
            </a:r>
            <a:r>
              <a:rPr lang="en-US" sz="1800" dirty="0"/>
              <a:t> </a:t>
            </a:r>
            <a:r>
              <a:rPr lang="en-US" sz="1800" dirty="0" err="1"/>
              <a:t>számára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oktatás</a:t>
            </a:r>
            <a:r>
              <a:rPr lang="en-US" sz="1800" dirty="0"/>
              <a:t> </a:t>
            </a:r>
            <a:r>
              <a:rPr lang="en-US" sz="1800" dirty="0" err="1"/>
              <a:t>kihívást</a:t>
            </a:r>
            <a:r>
              <a:rPr lang="en-US" sz="1800" dirty="0"/>
              <a:t> </a:t>
            </a:r>
            <a:r>
              <a:rPr lang="en-US" sz="1800" dirty="0" err="1"/>
              <a:t>jelent</a:t>
            </a:r>
            <a:r>
              <a:rPr lang="en-US" sz="18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Az EU </a:t>
            </a:r>
            <a:r>
              <a:rPr lang="en-US" sz="1800" dirty="0" err="1"/>
              <a:t>különböző</a:t>
            </a:r>
            <a:r>
              <a:rPr lang="en-US" sz="1800" dirty="0"/>
              <a:t> </a:t>
            </a:r>
            <a:r>
              <a:rPr lang="en-US" sz="1800" dirty="0" err="1"/>
              <a:t>formális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nem</a:t>
            </a:r>
            <a:r>
              <a:rPr lang="en-US" sz="1800" dirty="0"/>
              <a:t> </a:t>
            </a:r>
            <a:r>
              <a:rPr lang="en-US" sz="1800" dirty="0" err="1"/>
              <a:t>formális</a:t>
            </a:r>
            <a:r>
              <a:rPr lang="en-US" sz="1800" dirty="0"/>
              <a:t> </a:t>
            </a:r>
            <a:r>
              <a:rPr lang="en-US" sz="1800" dirty="0" err="1"/>
              <a:t>oktatási</a:t>
            </a:r>
            <a:r>
              <a:rPr lang="en-US" sz="1800" dirty="0"/>
              <a:t> </a:t>
            </a:r>
            <a:r>
              <a:rPr lang="en-US" sz="1800" dirty="0" err="1"/>
              <a:t>módokon</a:t>
            </a:r>
            <a:r>
              <a:rPr lang="en-US" sz="1800" dirty="0"/>
              <a:t> </a:t>
            </a:r>
            <a:r>
              <a:rPr lang="en-US" sz="1800" dirty="0" err="1"/>
              <a:t>keresztül</a:t>
            </a:r>
            <a:r>
              <a:rPr lang="en-US" sz="1800" dirty="0"/>
              <a:t> </a:t>
            </a:r>
            <a:r>
              <a:rPr lang="en-US" sz="1800" dirty="0" err="1"/>
              <a:t>segíti</a:t>
            </a:r>
            <a:r>
              <a:rPr lang="en-US" sz="1800" dirty="0"/>
              <a:t> a </a:t>
            </a:r>
            <a:r>
              <a:rPr lang="en-US" sz="1800" dirty="0" err="1"/>
              <a:t>válsághelyzetbe</a:t>
            </a:r>
            <a:r>
              <a:rPr lang="en-US" sz="1800" dirty="0"/>
              <a:t> </a:t>
            </a:r>
            <a:r>
              <a:rPr lang="en-US" sz="1800" dirty="0" err="1"/>
              <a:t>került</a:t>
            </a:r>
            <a:r>
              <a:rPr lang="en-US" sz="1800" dirty="0"/>
              <a:t> </a:t>
            </a:r>
            <a:r>
              <a:rPr lang="en-US" sz="1800" dirty="0" err="1"/>
              <a:t>gyermekeket</a:t>
            </a:r>
            <a:r>
              <a:rPr lang="en-US" sz="1800" dirty="0"/>
              <a:t> </a:t>
            </a:r>
            <a:r>
              <a:rPr lang="en-US" sz="1800" dirty="0" err="1"/>
              <a:t>abban</a:t>
            </a:r>
            <a:r>
              <a:rPr lang="en-US" sz="1800" dirty="0"/>
              <a:t>, </a:t>
            </a:r>
            <a:r>
              <a:rPr lang="en-US" sz="1800" dirty="0" err="1"/>
              <a:t>hogy</a:t>
            </a:r>
            <a:r>
              <a:rPr lang="en-US" sz="1800" dirty="0"/>
              <a:t> </a:t>
            </a:r>
            <a:r>
              <a:rPr lang="en-US" sz="1800" dirty="0" err="1"/>
              <a:t>visszatérhessenek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oktatásba</a:t>
            </a:r>
            <a:r>
              <a:rPr lang="en-US" sz="1800" dirty="0"/>
              <a:t>,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ott</a:t>
            </a:r>
            <a:r>
              <a:rPr lang="en-US" sz="1800" dirty="0"/>
              <a:t> </a:t>
            </a:r>
            <a:r>
              <a:rPr lang="en-US" sz="1800" dirty="0" err="1"/>
              <a:t>maradhassanak</a:t>
            </a:r>
            <a:r>
              <a:rPr lang="en-US" sz="1800" dirty="0"/>
              <a:t>. A </a:t>
            </a:r>
            <a:r>
              <a:rPr lang="en-US" sz="1800" dirty="0" err="1"/>
              <a:t>vészhelyzetekben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elhúzódó</a:t>
            </a:r>
            <a:r>
              <a:rPr lang="en-US" sz="1800" dirty="0"/>
              <a:t> </a:t>
            </a:r>
            <a:r>
              <a:rPr lang="en-US" sz="1800" dirty="0" err="1"/>
              <a:t>válsághelyzetekben</a:t>
            </a:r>
            <a:r>
              <a:rPr lang="en-US" sz="1800" dirty="0"/>
              <a:t> </a:t>
            </a:r>
            <a:r>
              <a:rPr lang="en-US" sz="1800" dirty="0" err="1"/>
              <a:t>történő</a:t>
            </a:r>
            <a:r>
              <a:rPr lang="en-US" sz="1800" dirty="0"/>
              <a:t> </a:t>
            </a:r>
            <a:r>
              <a:rPr lang="en-US" sz="1800" dirty="0" err="1"/>
              <a:t>oktatásra</a:t>
            </a:r>
            <a:r>
              <a:rPr lang="en-US" sz="1800" dirty="0"/>
              <a:t> </a:t>
            </a:r>
            <a:r>
              <a:rPr lang="en-US" sz="1800" dirty="0" err="1"/>
              <a:t>vonatkozó</a:t>
            </a:r>
            <a:r>
              <a:rPr lang="en-US" sz="1800" dirty="0"/>
              <a:t> </a:t>
            </a:r>
            <a:r>
              <a:rPr lang="en-US" sz="1800" dirty="0" err="1"/>
              <a:t>politikájával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EU </a:t>
            </a:r>
            <a:r>
              <a:rPr lang="en-US" sz="1800" dirty="0" err="1"/>
              <a:t>célja</a:t>
            </a:r>
            <a:r>
              <a:rPr lang="en-US" sz="1800" dirty="0"/>
              <a:t>, </a:t>
            </a:r>
            <a:r>
              <a:rPr lang="en-US" sz="1800" dirty="0" err="1"/>
              <a:t>hogy</a:t>
            </a:r>
            <a:r>
              <a:rPr lang="en-US" sz="1800" dirty="0"/>
              <a:t> a </a:t>
            </a:r>
            <a:r>
              <a:rPr lang="en-US" sz="1800" dirty="0" err="1"/>
              <a:t>lehető</a:t>
            </a:r>
            <a:r>
              <a:rPr lang="en-US" sz="1800" dirty="0"/>
              <a:t> </a:t>
            </a:r>
            <a:r>
              <a:rPr lang="en-US" sz="1800" dirty="0" err="1"/>
              <a:t>legkisebbre</a:t>
            </a:r>
            <a:r>
              <a:rPr lang="en-US" sz="1800" dirty="0"/>
              <a:t> </a:t>
            </a:r>
            <a:r>
              <a:rPr lang="en-US" sz="1800" dirty="0" err="1"/>
              <a:t>csökkentse</a:t>
            </a:r>
            <a:r>
              <a:rPr lang="en-US" sz="1800" dirty="0"/>
              <a:t> a </a:t>
            </a:r>
            <a:r>
              <a:rPr lang="en-US" sz="1800" dirty="0" err="1"/>
              <a:t>válságok</a:t>
            </a:r>
            <a:r>
              <a:rPr lang="en-US" sz="1800" dirty="0"/>
              <a:t> </a:t>
            </a:r>
            <a:r>
              <a:rPr lang="en-US" sz="1800" dirty="0" err="1"/>
              <a:t>hatását</a:t>
            </a:r>
            <a:r>
              <a:rPr lang="en-US" sz="1800" dirty="0"/>
              <a:t> a </a:t>
            </a:r>
            <a:r>
              <a:rPr lang="en-US" sz="1800" dirty="0" err="1"/>
              <a:t>gyermekek</a:t>
            </a:r>
            <a:r>
              <a:rPr lang="en-US" sz="1800" dirty="0"/>
              <a:t> </a:t>
            </a:r>
            <a:r>
              <a:rPr lang="en-US" sz="1800" dirty="0" err="1"/>
              <a:t>tanulására</a:t>
            </a:r>
            <a:r>
              <a:rPr lang="en-US" sz="18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Az EU a </a:t>
            </a:r>
            <a:r>
              <a:rPr lang="en-US" sz="1800" dirty="0" err="1"/>
              <a:t>tanárokat</a:t>
            </a:r>
            <a:r>
              <a:rPr lang="en-US" sz="1800" dirty="0"/>
              <a:t> </a:t>
            </a:r>
            <a:r>
              <a:rPr lang="en-US" sz="1800" dirty="0" err="1"/>
              <a:t>képzéssel</a:t>
            </a:r>
            <a:r>
              <a:rPr lang="en-US" sz="1800" dirty="0"/>
              <a:t>, </a:t>
            </a:r>
            <a:r>
              <a:rPr lang="en-US" sz="1800" dirty="0" err="1"/>
              <a:t>felkészítéssel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védelmi</a:t>
            </a:r>
            <a:r>
              <a:rPr lang="en-US" sz="1800" dirty="0"/>
              <a:t> </a:t>
            </a:r>
            <a:r>
              <a:rPr lang="en-US" sz="1800" dirty="0" err="1"/>
              <a:t>intézkedésekkel</a:t>
            </a:r>
            <a:r>
              <a:rPr lang="en-US" sz="1800" dirty="0"/>
              <a:t> </a:t>
            </a:r>
            <a:r>
              <a:rPr lang="en-US" sz="1800" dirty="0" err="1"/>
              <a:t>támogatja</a:t>
            </a:r>
            <a:r>
              <a:rPr lang="en-US" sz="1800" dirty="0"/>
              <a:t>. Az EU </a:t>
            </a:r>
            <a:r>
              <a:rPr lang="en-US" sz="1800" dirty="0" err="1"/>
              <a:t>egyre</a:t>
            </a:r>
            <a:r>
              <a:rPr lang="en-US" sz="1800" dirty="0"/>
              <a:t> </a:t>
            </a:r>
            <a:r>
              <a:rPr lang="en-US" sz="1800" dirty="0" err="1"/>
              <a:t>nagyobb</a:t>
            </a:r>
            <a:r>
              <a:rPr lang="en-US" sz="1800" dirty="0"/>
              <a:t> </a:t>
            </a:r>
            <a:r>
              <a:rPr lang="en-US" sz="1800" dirty="0" err="1"/>
              <a:t>hangsúlyt</a:t>
            </a:r>
            <a:r>
              <a:rPr lang="en-US" sz="1800" dirty="0"/>
              <a:t> </a:t>
            </a:r>
            <a:r>
              <a:rPr lang="en-US" sz="1800" dirty="0" err="1"/>
              <a:t>fektet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oktatás</a:t>
            </a:r>
            <a:r>
              <a:rPr lang="en-US" sz="1800" dirty="0"/>
              <a:t> </a:t>
            </a:r>
            <a:r>
              <a:rPr lang="en-US" sz="1800" dirty="0" err="1"/>
              <a:t>támadások</a:t>
            </a:r>
            <a:r>
              <a:rPr lang="en-US" sz="1800" dirty="0"/>
              <a:t> </a:t>
            </a:r>
            <a:r>
              <a:rPr lang="en-US" sz="1800" dirty="0" err="1"/>
              <a:t>elleni</a:t>
            </a:r>
            <a:r>
              <a:rPr lang="en-US" sz="1800" dirty="0"/>
              <a:t> </a:t>
            </a:r>
            <a:r>
              <a:rPr lang="en-US" sz="1800" dirty="0" err="1"/>
              <a:t>védelmére</a:t>
            </a:r>
            <a:r>
              <a:rPr lang="en-US" sz="1800" dirty="0"/>
              <a:t>, </a:t>
            </a:r>
            <a:r>
              <a:rPr lang="en-US" sz="1800" dirty="0" err="1"/>
              <a:t>valamint</a:t>
            </a:r>
            <a:r>
              <a:rPr lang="en-US" sz="1800" dirty="0"/>
              <a:t> a </a:t>
            </a:r>
            <a:r>
              <a:rPr lang="en-US" sz="1800" dirty="0" err="1"/>
              <a:t>Biztonságos</a:t>
            </a:r>
            <a:r>
              <a:rPr lang="en-US" sz="1800" dirty="0"/>
              <a:t> </a:t>
            </a:r>
            <a:r>
              <a:rPr lang="en-US" sz="1800" dirty="0" err="1"/>
              <a:t>Iskolákról</a:t>
            </a:r>
            <a:r>
              <a:rPr lang="en-US" sz="1800" dirty="0"/>
              <a:t> </a:t>
            </a:r>
            <a:r>
              <a:rPr lang="en-US" sz="1800" dirty="0" err="1"/>
              <a:t>szóló</a:t>
            </a:r>
            <a:r>
              <a:rPr lang="en-US" sz="1800" dirty="0"/>
              <a:t> </a:t>
            </a:r>
            <a:r>
              <a:rPr lang="en-US" sz="1800" dirty="0" err="1"/>
              <a:t>Nyilatkozat</a:t>
            </a:r>
            <a:r>
              <a:rPr lang="en-US" sz="1800" dirty="0"/>
              <a:t> </a:t>
            </a:r>
            <a:r>
              <a:rPr lang="en-US" sz="1800" dirty="0" err="1"/>
              <a:t>bevezetésére</a:t>
            </a:r>
            <a:r>
              <a:rPr lang="en-US" sz="1800" dirty="0"/>
              <a:t>, </a:t>
            </a:r>
            <a:r>
              <a:rPr lang="en-US" sz="1800" dirty="0" err="1"/>
              <a:t>amely</a:t>
            </a:r>
            <a:r>
              <a:rPr lang="en-US" sz="1800" dirty="0"/>
              <a:t> </a:t>
            </a:r>
            <a:r>
              <a:rPr lang="en-US" sz="1800" dirty="0" err="1"/>
              <a:t>biztonságos</a:t>
            </a:r>
            <a:r>
              <a:rPr lang="en-US" sz="1800" dirty="0"/>
              <a:t> </a:t>
            </a:r>
            <a:r>
              <a:rPr lang="en-US" sz="1800" dirty="0" err="1"/>
              <a:t>tanulási</a:t>
            </a:r>
            <a:r>
              <a:rPr lang="en-US" sz="1800" dirty="0"/>
              <a:t> </a:t>
            </a:r>
            <a:r>
              <a:rPr lang="en-US" sz="1800" dirty="0" err="1"/>
              <a:t>helyeket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szükség</a:t>
            </a:r>
            <a:r>
              <a:rPr lang="en-US" sz="1800" dirty="0"/>
              <a:t> </a:t>
            </a:r>
            <a:r>
              <a:rPr lang="en-US" sz="1800" dirty="0" err="1"/>
              <a:t>esetén</a:t>
            </a:r>
            <a:r>
              <a:rPr lang="en-US" sz="1800" dirty="0"/>
              <a:t> a </a:t>
            </a:r>
            <a:r>
              <a:rPr lang="en-US" sz="1800" dirty="0" err="1"/>
              <a:t>gyermekvédelmi</a:t>
            </a:r>
            <a:r>
              <a:rPr lang="en-US" sz="1800" dirty="0"/>
              <a:t> </a:t>
            </a:r>
            <a:r>
              <a:rPr lang="en-US" sz="1800" dirty="0" err="1"/>
              <a:t>szakszolgálatokhoz</a:t>
            </a:r>
            <a:r>
              <a:rPr lang="en-US" sz="1800" dirty="0"/>
              <a:t> </a:t>
            </a:r>
            <a:r>
              <a:rPr lang="en-US" sz="1800" dirty="0" err="1"/>
              <a:t>való</a:t>
            </a:r>
            <a:r>
              <a:rPr lang="en-US" sz="1800" dirty="0"/>
              <a:t> </a:t>
            </a:r>
            <a:r>
              <a:rPr lang="en-US" sz="1800" dirty="0" err="1"/>
              <a:t>kapcsolódást</a:t>
            </a:r>
            <a:r>
              <a:rPr lang="en-US" sz="1800" dirty="0"/>
              <a:t> is </a:t>
            </a:r>
            <a:r>
              <a:rPr lang="en-US" sz="1800" dirty="0" err="1"/>
              <a:t>biztosít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Az </a:t>
            </a:r>
            <a:r>
              <a:rPr lang="en-US" sz="1800" dirty="0" err="1"/>
              <a:t>iskolázott</a:t>
            </a:r>
            <a:r>
              <a:rPr lang="en-US" sz="1800" dirty="0"/>
              <a:t> </a:t>
            </a:r>
            <a:r>
              <a:rPr lang="en-US" sz="1800" dirty="0" err="1"/>
              <a:t>gyermekek</a:t>
            </a:r>
            <a:r>
              <a:rPr lang="en-US" sz="1800" dirty="0"/>
              <a:t> </a:t>
            </a:r>
            <a:r>
              <a:rPr lang="en-US" sz="1800" dirty="0" err="1"/>
              <a:t>önállóbakká</a:t>
            </a:r>
            <a:r>
              <a:rPr lang="en-US" sz="1800" dirty="0"/>
              <a:t> </a:t>
            </a:r>
            <a:r>
              <a:rPr lang="en-US" sz="1800" dirty="0" err="1"/>
              <a:t>válnak</a:t>
            </a:r>
            <a:r>
              <a:rPr lang="en-US" sz="1800" dirty="0"/>
              <a:t>,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erősebb</a:t>
            </a:r>
            <a:r>
              <a:rPr lang="en-US" sz="1800" dirty="0"/>
              <a:t> </a:t>
            </a:r>
            <a:r>
              <a:rPr lang="en-US" sz="1800" dirty="0" err="1"/>
              <a:t>hangot</a:t>
            </a:r>
            <a:r>
              <a:rPr lang="en-US" sz="1800" dirty="0"/>
              <a:t> </a:t>
            </a:r>
            <a:r>
              <a:rPr lang="en-US" sz="1800" dirty="0" err="1"/>
              <a:t>tudnak</a:t>
            </a:r>
            <a:r>
              <a:rPr lang="en-US" sz="1800" dirty="0"/>
              <a:t> </a:t>
            </a:r>
            <a:r>
              <a:rPr lang="en-US" sz="1800" dirty="0" err="1"/>
              <a:t>megütni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őket</a:t>
            </a:r>
            <a:r>
              <a:rPr lang="en-US" sz="1800" dirty="0"/>
              <a:t> </a:t>
            </a:r>
            <a:r>
              <a:rPr lang="en-US" sz="1800" dirty="0" err="1"/>
              <a:t>érintő</a:t>
            </a:r>
            <a:r>
              <a:rPr lang="en-US" sz="1800" dirty="0"/>
              <a:t> </a:t>
            </a:r>
            <a:r>
              <a:rPr lang="en-US" sz="1800" dirty="0" err="1"/>
              <a:t>kérdésekben</a:t>
            </a:r>
            <a:r>
              <a:rPr lang="en-US" sz="1800" dirty="0"/>
              <a:t>. Az </a:t>
            </a:r>
            <a:r>
              <a:rPr lang="en-US" sz="1800" dirty="0" err="1"/>
              <a:t>oktatás</a:t>
            </a:r>
            <a:r>
              <a:rPr lang="en-US" sz="1800" dirty="0"/>
              <a:t> </a:t>
            </a:r>
            <a:r>
              <a:rPr lang="en-US" sz="1800" dirty="0" err="1"/>
              <a:t>egyben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egyik</a:t>
            </a:r>
            <a:r>
              <a:rPr lang="en-US" sz="1800" dirty="0"/>
              <a:t> </a:t>
            </a:r>
            <a:r>
              <a:rPr lang="en-US" sz="1800" dirty="0" err="1"/>
              <a:t>legjobb</a:t>
            </a:r>
            <a:r>
              <a:rPr lang="en-US" sz="1800" dirty="0"/>
              <a:t> </a:t>
            </a:r>
            <a:r>
              <a:rPr lang="en-US" sz="1800" dirty="0" err="1"/>
              <a:t>eszköz</a:t>
            </a:r>
            <a:r>
              <a:rPr lang="en-US" sz="1800" dirty="0"/>
              <a:t> a </a:t>
            </a:r>
            <a:r>
              <a:rPr lang="en-US" sz="1800" dirty="0" err="1"/>
              <a:t>béke</a:t>
            </a:r>
            <a:r>
              <a:rPr lang="en-US" sz="1800" dirty="0"/>
              <a:t>, a </a:t>
            </a:r>
            <a:r>
              <a:rPr lang="en-US" sz="1800" dirty="0" err="1"/>
              <a:t>stabilitás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gazdasági</a:t>
            </a:r>
            <a:r>
              <a:rPr lang="en-US" sz="1800" dirty="0"/>
              <a:t> </a:t>
            </a:r>
            <a:r>
              <a:rPr lang="en-US" sz="1800" dirty="0" err="1"/>
              <a:t>növekedés</a:t>
            </a:r>
            <a:r>
              <a:rPr lang="en-US" sz="1800" dirty="0"/>
              <a:t> </a:t>
            </a:r>
            <a:r>
              <a:rPr lang="en-US" sz="1800" dirty="0" err="1"/>
              <a:t>érdekében</a:t>
            </a:r>
            <a:r>
              <a:rPr lang="en-US" sz="1800" dirty="0"/>
              <a:t> </a:t>
            </a:r>
            <a:r>
              <a:rPr lang="en-US" sz="1800" dirty="0" err="1"/>
              <a:t>történő</a:t>
            </a:r>
            <a:r>
              <a:rPr lang="en-US" sz="1800" dirty="0"/>
              <a:t> </a:t>
            </a:r>
            <a:r>
              <a:rPr lang="en-US" sz="1800" dirty="0" err="1"/>
              <a:t>beruházáshoz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Közel</a:t>
            </a:r>
            <a:r>
              <a:rPr lang="en-US" sz="1800" dirty="0"/>
              <a:t> 12 </a:t>
            </a:r>
            <a:r>
              <a:rPr lang="en-US" sz="1800" dirty="0" err="1"/>
              <a:t>millió</a:t>
            </a:r>
            <a:r>
              <a:rPr lang="en-US" sz="1800" dirty="0"/>
              <a:t> </a:t>
            </a:r>
            <a:r>
              <a:rPr lang="en-US" sz="1800" dirty="0" err="1"/>
              <a:t>gyermek</a:t>
            </a:r>
            <a:r>
              <a:rPr lang="en-US" sz="1800" dirty="0"/>
              <a:t> </a:t>
            </a:r>
            <a:r>
              <a:rPr lang="en-US" sz="1800" dirty="0" err="1"/>
              <a:t>részesült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EU </a:t>
            </a:r>
            <a:r>
              <a:rPr lang="en-US" sz="1800" dirty="0" err="1"/>
              <a:t>által</a:t>
            </a:r>
            <a:r>
              <a:rPr lang="en-US" sz="1800" dirty="0"/>
              <a:t> </a:t>
            </a:r>
            <a:r>
              <a:rPr lang="en-US" sz="1800" dirty="0" err="1"/>
              <a:t>finanszírozott</a:t>
            </a:r>
            <a:r>
              <a:rPr lang="en-US" sz="1800" dirty="0"/>
              <a:t>, </a:t>
            </a:r>
            <a:r>
              <a:rPr lang="en-US" sz="1800" dirty="0" err="1"/>
              <a:t>vészhelyzetben</a:t>
            </a:r>
            <a:r>
              <a:rPr lang="en-US" sz="1800" dirty="0"/>
              <a:t> </a:t>
            </a:r>
            <a:r>
              <a:rPr lang="en-US" sz="1800" dirty="0" err="1"/>
              <a:t>történő</a:t>
            </a:r>
            <a:r>
              <a:rPr lang="en-US" sz="1800" dirty="0"/>
              <a:t> </a:t>
            </a:r>
            <a:r>
              <a:rPr lang="en-US" sz="1800" dirty="0" err="1"/>
              <a:t>oktatással</a:t>
            </a:r>
            <a:r>
              <a:rPr lang="en-US" sz="1800" dirty="0"/>
              <a:t> </a:t>
            </a:r>
            <a:r>
              <a:rPr lang="en-US" sz="1800" dirty="0" err="1"/>
              <a:t>kapcsolatos</a:t>
            </a:r>
            <a:r>
              <a:rPr lang="en-US" sz="1800" dirty="0"/>
              <a:t> </a:t>
            </a:r>
            <a:r>
              <a:rPr lang="en-US" sz="1800" dirty="0" err="1"/>
              <a:t>projektekből</a:t>
            </a:r>
            <a:r>
              <a:rPr lang="en-US" sz="1800" dirty="0"/>
              <a:t>. </a:t>
            </a:r>
            <a:br>
              <a:rPr lang="en-GB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0" y="105012"/>
            <a:ext cx="352123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Hogyan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támogatja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oktatást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humanitárius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segítségnyújtás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keretében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Fedezze</a:t>
            </a:r>
            <a:r>
              <a:rPr lang="hu-HU" sz="2000" dirty="0"/>
              <a:t> fel diákjaival </a:t>
            </a:r>
            <a:r>
              <a:rPr lang="hu-HU" sz="2000" b="1" dirty="0"/>
              <a:t>Marie, Hanan és Sonia </a:t>
            </a:r>
            <a:r>
              <a:rPr lang="hu-HU" sz="2000" dirty="0"/>
              <a:t>történetét: három fiatal lány Burkina Fasóból, Ukrajnából és Szíriából, akik az oktatáshoz való jogukat követelik, történjék bármi (letölthető az eszköztárból). </a:t>
            </a:r>
          </a:p>
          <a:p>
            <a:r>
              <a:rPr lang="hu-HU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Segítsen diákjainak elgondolkodni azon</a:t>
            </a:r>
            <a:r>
              <a:rPr lang="hu-HU" sz="2000" dirty="0"/>
              <a:t>, hogy mit jelent ez számukra, és bátorítsa őket, hogy vegyenek részt a Mozgásban az oktatás című videópályázaton (2023. január 24. - február 12.). </a:t>
            </a:r>
          </a:p>
          <a:p>
            <a:r>
              <a:rPr lang="hu-HU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S</a:t>
            </a:r>
            <a:r>
              <a:rPr lang="hu-HU" sz="2000" b="1" dirty="0"/>
              <a:t>zervezze meg a #EducationNoMatterWhat </a:t>
            </a:r>
            <a:r>
              <a:rPr lang="hu-HU" sz="2000" dirty="0"/>
              <a:t>Ukrajnában című dokumentumfilm vetítését az oktatási intézményében, és vitassa meg diákjaival a filmet (2023. április közepe - december).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Hogyan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vehetnek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részt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kampányban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tanárok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/>
              <a:t>A 18-24 éves diákok</a:t>
            </a:r>
            <a:r>
              <a:rPr lang="hu-HU" sz="2000" b="1" dirty="0"/>
              <a:t> a VICE World News-al együttműködve részt vehetnek a Mozgásban az oktatás videópályázaton. </a:t>
            </a:r>
          </a:p>
          <a:p>
            <a:endParaRPr lang="hu-HU" sz="2000" dirty="0"/>
          </a:p>
          <a:p>
            <a:r>
              <a:rPr lang="hu-HU" sz="2000" dirty="0"/>
              <a:t> </a:t>
            </a:r>
          </a:p>
          <a:p>
            <a:r>
              <a:rPr lang="hu-HU" sz="2000" dirty="0"/>
              <a:t>A diákok kreatív képességeiket felhasználva rövid (max. 60 másodperces) videót nyújthatnak be: </a:t>
            </a:r>
          </a:p>
          <a:p>
            <a:r>
              <a:rPr lang="hu-HU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bemutatva személyes nézőpontjukat az "Oktatás, bármi áron" témakörrel kapcsolatban, humanitárius kontextusban. </a:t>
            </a:r>
            <a:br>
              <a:rPr lang="en-GB" sz="2000" dirty="0"/>
            </a:b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egy filmvázlatot - miről fog szólni a dokumentumfilm? </a:t>
            </a:r>
            <a:br>
              <a:rPr lang="en-GB" sz="2000" dirty="0"/>
            </a:b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a zsűri számára szánt összefoglalót, hogy meggyőzzék az érintetteket arról, hogy miért szükséges ezt a figyelemre méltó történetet elmesélni.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Hogyan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vehetnek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részt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tanulók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kampányban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4" y="5480986"/>
            <a:ext cx="6836204" cy="683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24241"/>
            <a:ext cx="7579729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b="1" dirty="0"/>
              <a:t>A Mozgásban az oktatás videópályázatban:  </a:t>
            </a:r>
          </a:p>
          <a:p>
            <a:r>
              <a:rPr lang="hu-HU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</a:t>
            </a:r>
            <a:r>
              <a:rPr lang="hu-HU" sz="2000" dirty="0"/>
              <a:t>gy szakmai zsűri kiválasztja a 10 legjobb pályaművet, és felkéri őket, hogy írjanak egy szinopszist. </a:t>
            </a:r>
            <a:br>
              <a:rPr lang="en-GB" sz="2000" dirty="0"/>
            </a:b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a média-, kreatív-, újságíró- és filmipari szakemberekből álló zsűri  kiválasztja a győztest. </a:t>
            </a:r>
            <a:br>
              <a:rPr lang="en-GB" sz="2000" dirty="0"/>
            </a:b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egy sikeres résztvevőnek lehetősége lesz arra, hogy a VICE-al közösen készítsen egy 5-10 perces dokumentumfilmet az #EducationNoMatterWhat témában, a győztes saját, eredeti ötlete alapján.</a:t>
            </a:r>
            <a:br>
              <a:rPr lang="en-GB" sz="2000" dirty="0"/>
            </a:br>
            <a:endParaRPr lang="en-GB" sz="2000" dirty="0"/>
          </a:p>
          <a:p>
            <a:endParaRPr lang="en-GB" sz="2000" dirty="0"/>
          </a:p>
          <a:p>
            <a:r>
              <a:rPr lang="hu-HU" sz="2000" dirty="0"/>
              <a:t>A teljes részvételi szabályzathoz látogasson el a következő oldalra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http://eueducationinmotion.vice.com/</a:t>
            </a:r>
            <a:r>
              <a:rPr lang="en-GB" sz="2000" dirty="0">
                <a:solidFill>
                  <a:schemeClr val="accent5"/>
                </a:solidFill>
              </a:rPr>
              <a:t>  </a:t>
            </a:r>
            <a:br>
              <a:rPr lang="en-GB" sz="2000" dirty="0"/>
            </a:br>
            <a:endParaRPr lang="en-GB" sz="2000" dirty="0"/>
          </a:p>
          <a:p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Hogyan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vehetnek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részt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tanulók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kampányban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F5D640-135D-43A5-83FD-74EC80EDCCAE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47099fc-9972-4a79-909d-1948d6d47905"/>
    <ds:schemaRef ds:uri="530f4067-7b78-49bd-a14a-92bd0307761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262506-3203-4225-9FC1-66FB8FFAD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1088</Words>
  <Application>Microsoft Office PowerPoint</Application>
  <PresentationFormat>Widescreen</PresentationFormat>
  <Paragraphs>84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12</cp:revision>
  <dcterms:created xsi:type="dcterms:W3CDTF">2022-12-21T17:12:52Z</dcterms:created>
  <dcterms:modified xsi:type="dcterms:W3CDTF">2023-01-18T16:28:59Z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